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4" r:id="rId1"/>
  </p:sldMasterIdLst>
  <p:notesMasterIdLst>
    <p:notesMasterId r:id="rId3"/>
  </p:notesMasterIdLst>
  <p:handoutMasterIdLst>
    <p:handoutMasterId r:id="rId4"/>
  </p:handoutMasterIdLst>
  <p:sldIdLst>
    <p:sldId id="401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4673" autoAdjust="0"/>
  </p:normalViewPr>
  <p:slideViewPr>
    <p:cSldViewPr snapToGrid="0">
      <p:cViewPr varScale="1">
        <p:scale>
          <a:sx n="73" d="100"/>
          <a:sy n="73" d="100"/>
        </p:scale>
        <p:origin x="84" y="7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326"/>
    </p:cViewPr>
  </p:sorterViewPr>
  <p:notesViewPr>
    <p:cSldViewPr snapToGrid="0">
      <p:cViewPr varScale="1">
        <p:scale>
          <a:sx n="60" d="100"/>
          <a:sy n="60" d="100"/>
        </p:scale>
        <p:origin x="3197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D9F95E2E-C3AF-4CA8-BC40-97CDEF0152C6}" type="datetimeFigureOut">
              <a:rPr kumimoji="1"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2021/8/16</a:t>
            </a:fld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15C49AD9-5D87-4B6E-ADCF-A688A41F4771}" type="slidenum">
              <a:rPr kumimoji="1"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‹#›</a:t>
            </a:fld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167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87" cy="49869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3"/>
            <a:ext cx="2949787" cy="49869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1C483B28-6E71-4069-BD20-015EF756C246}" type="datetimeFigureOut">
              <a:rPr lang="ja-JP" altLang="en-US" smtClean="0"/>
              <a:pPr/>
              <a:t>2021/8/16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482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1C2091CD-8ACB-4C6D-9238-2A11E9C46AD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0243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291D1-1B39-4F22-95FC-C505104FF1F5}" type="slidenum">
              <a:rPr lang="ja-JP" altLang="en-US" smtClean="0">
                <a:solidFill>
                  <a:prstClr val="black"/>
                </a:solidFill>
              </a:rPr>
              <a:pPr/>
              <a:t>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77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3033" y="2131411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4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D1E8BE-2227-49B1-8D14-4BC9216DB8B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844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D1E8BE-2227-49B1-8D14-4BC9216DB8B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731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D1E8BE-2227-49B1-8D14-4BC9216DB8B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912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92" y="274647"/>
            <a:ext cx="8915400" cy="1143000"/>
          </a:xfrm>
          <a:prstGeom prst="rect">
            <a:avLst/>
          </a:prstGeom>
        </p:spPr>
        <p:txBody>
          <a:bodyPr vert="horz" lIns="91354" tIns="45677" rIns="91354" bIns="4567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92" y="1600323"/>
            <a:ext cx="8915400" cy="4525963"/>
          </a:xfrm>
          <a:prstGeom prst="rect">
            <a:avLst/>
          </a:prstGeom>
        </p:spPr>
        <p:txBody>
          <a:bodyPr vert="horz" lIns="91354" tIns="45677" rIns="91354" bIns="4567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2" y="6357352"/>
            <a:ext cx="2311400" cy="365125"/>
          </a:xfrm>
          <a:prstGeom prst="rect">
            <a:avLst/>
          </a:prstGeom>
        </p:spPr>
        <p:txBody>
          <a:bodyPr vert="horz" lIns="91354" tIns="45677" rIns="91354" bIns="4567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7" y="6357352"/>
            <a:ext cx="3136900" cy="365125"/>
          </a:xfrm>
          <a:prstGeom prst="rect">
            <a:avLst/>
          </a:prstGeom>
        </p:spPr>
        <p:txBody>
          <a:bodyPr vert="horz" lIns="91354" tIns="45677" rIns="91354" bIns="4567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87575" y="6483722"/>
            <a:ext cx="2311400" cy="365125"/>
          </a:xfrm>
          <a:prstGeom prst="rect">
            <a:avLst/>
          </a:prstGeom>
        </p:spPr>
        <p:txBody>
          <a:bodyPr vert="horz" lIns="91354" tIns="45677" rIns="91354" bIns="45677" rtlCol="0" anchor="ctr"/>
          <a:lstStyle>
            <a:lvl1pPr algn="r">
              <a:defRPr sz="1800" b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D1E8BE-2227-49B1-8D14-4BC9216DB8BD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366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21" r:id="rId3"/>
  </p:sldLayoutIdLst>
  <p:hf hdr="0" ftr="0" dt="0"/>
  <p:txStyles>
    <p:titleStyle>
      <a:lvl1pPr algn="ctr" defTabSz="913532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j-cs"/>
        </a:defRPr>
      </a:lvl1pPr>
    </p:titleStyle>
    <p:bodyStyle>
      <a:lvl1pPr marL="342574" indent="-342574" algn="l" defTabSz="913532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1pPr>
      <a:lvl2pPr marL="742246" indent="-285478" algn="l" defTabSz="913532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2pPr>
      <a:lvl3pPr marL="1141915" indent="-228384" algn="l" defTabSz="913532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3pPr>
      <a:lvl4pPr marL="1598680" indent="-228384" algn="l" defTabSz="913532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4pPr>
      <a:lvl5pPr marL="2055448" indent="-228384" algn="l" defTabSz="913532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5pPr>
      <a:lvl6pPr marL="2512214" indent="-228384" algn="l" defTabSz="91353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978" indent="-228384" algn="l" defTabSz="91353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744" indent="-228384" algn="l" defTabSz="91353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511" indent="-228384" algn="l" defTabSz="91353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68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32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99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65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31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96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362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128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20573" y="143218"/>
            <a:ext cx="9664855" cy="446246"/>
          </a:xfrm>
          <a:prstGeom prst="roundRect">
            <a:avLst>
              <a:gd name="adj" fmla="val 21125"/>
            </a:avLst>
          </a:prstGeom>
          <a:gradFill rotWithShape="1">
            <a:gsLst>
              <a:gs pos="0">
                <a:srgbClr val="FF9933"/>
              </a:gs>
              <a:gs pos="50000">
                <a:schemeClr val="bg1"/>
              </a:gs>
              <a:gs pos="100000">
                <a:srgbClr val="FF9933"/>
              </a:gs>
            </a:gsLst>
            <a:lin ang="5400000" scaled="1"/>
          </a:gradFill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89764" tIns="44882" rIns="89764" bIns="44882" anchor="ctr">
            <a:spAutoFit/>
          </a:bodyPr>
          <a:lstStyle/>
          <a:p>
            <a:pPr algn="ctr" eaLnBrk="0" hangingPunct="0">
              <a:spcBef>
                <a:spcPts val="590"/>
              </a:spcBef>
            </a:pPr>
            <a:r>
              <a:rPr lang="ja-JP" altLang="en-US" sz="1965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マイナンバーカードを活用した消費活性化策における各種数値一覧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241081"/>
              </p:ext>
            </p:extLst>
          </p:nvPr>
        </p:nvGraphicFramePr>
        <p:xfrm>
          <a:off x="107901" y="1219556"/>
          <a:ext cx="9664855" cy="5380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9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5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33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数値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備考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35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 err="1"/>
                        <a:t>．</a:t>
                      </a:r>
                      <a:r>
                        <a:rPr kumimoji="1" lang="ja-JP" altLang="en-US" dirty="0"/>
                        <a:t>マイナンバーカードの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spc="-150" dirty="0"/>
                        <a:t>　　有効申請受付数（上段）、</a:t>
                      </a:r>
                      <a:endParaRPr kumimoji="1" lang="en-US" altLang="ja-JP" spc="-150" dirty="0"/>
                    </a:p>
                    <a:p>
                      <a:r>
                        <a:rPr kumimoji="1" lang="ja-JP" altLang="en-US" spc="-150" dirty="0"/>
                        <a:t>　　　　　　　　　　　　　取得枚数（下段）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</a:rPr>
                        <a:t>５０，８６９，６４０枚</a:t>
                      </a:r>
                      <a:endParaRPr kumimoji="1" lang="en-US" altLang="ja-JP" sz="2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</a:rPr>
                        <a:t>４６，４５２，２５４枚</a:t>
                      </a:r>
                      <a:endParaRPr kumimoji="1" lang="en-US" altLang="ja-JP" sz="2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（３６．７％）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申請－取得</a:t>
                      </a:r>
                      <a:r>
                        <a:rPr kumimoji="1" lang="en-US" altLang="ja-JP" sz="1800" dirty="0"/>
                        <a:t>=5,231,462</a:t>
                      </a:r>
                      <a:r>
                        <a:rPr kumimoji="1" lang="ja-JP" altLang="en-US" sz="1800" dirty="0"/>
                        <a:t>枚</a:t>
                      </a:r>
                      <a:endParaRPr kumimoji="1" lang="en-US" altLang="ja-JP" sz="1800" dirty="0"/>
                    </a:p>
                    <a:p>
                      <a:r>
                        <a:rPr kumimoji="1" lang="ja-JP" altLang="en-US" sz="2000" dirty="0"/>
                        <a:t>数値は</a:t>
                      </a:r>
                      <a:r>
                        <a:rPr kumimoji="1" lang="zh-TW" altLang="en-US" sz="2000" dirty="0"/>
                        <a:t>８月１２日現在</a:t>
                      </a:r>
                      <a:endParaRPr kumimoji="1" lang="en-US" altLang="ja-JP" sz="2000" dirty="0"/>
                    </a:p>
                    <a:p>
                      <a:pPr marL="0" marR="0" lvl="0" indent="0" algn="l" defTabSz="9135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1200" dirty="0"/>
                        <a:t>内は令和３年１月１日時点の</a:t>
                      </a:r>
                      <a:endParaRPr kumimoji="1" lang="en-US" altLang="ja-JP" sz="1200" dirty="0"/>
                    </a:p>
                    <a:p>
                      <a:pPr marL="0" marR="0" lvl="0" indent="0" algn="l" defTabSz="9135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住基人口（</a:t>
                      </a:r>
                      <a:r>
                        <a:rPr lang="en-US" altLang="ja-JP" sz="1200" dirty="0">
                          <a:solidFill>
                            <a:srgbClr val="00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126,654,244</a:t>
                      </a:r>
                      <a:r>
                        <a:rPr kumimoji="1" lang="ja-JP" altLang="en-US" sz="1200" dirty="0"/>
                        <a:t>人）における割合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235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r>
                        <a:rPr kumimoji="1" lang="ja-JP" altLang="en-US" dirty="0" err="1"/>
                        <a:t>．</a:t>
                      </a:r>
                      <a:r>
                        <a:rPr kumimoji="1" lang="ja-JP" altLang="en-US" dirty="0"/>
                        <a:t>マイナポイント予約者数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　（マイキー</a:t>
                      </a:r>
                      <a:r>
                        <a:rPr kumimoji="1" lang="en-US" altLang="ja-JP" dirty="0"/>
                        <a:t>ID</a:t>
                      </a:r>
                      <a:r>
                        <a:rPr kumimoji="1" lang="ja-JP" altLang="en-US" dirty="0"/>
                        <a:t>の設定者数）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</a:rPr>
                        <a:t>２２，６８２，０５６人</a:t>
                      </a:r>
                      <a:endParaRPr kumimoji="1" lang="en-US" altLang="ja-JP" sz="2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（４８．８％）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数値は</a:t>
                      </a:r>
                      <a:r>
                        <a:rPr kumimoji="1" lang="zh-TW" altLang="en-US" sz="2000" dirty="0">
                          <a:solidFill>
                            <a:schemeClr val="tx1"/>
                          </a:solidFill>
                        </a:rPr>
                        <a:t>８月１２日現在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内はカード取得枚数における割合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235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r>
                        <a:rPr kumimoji="1" lang="ja-JP" altLang="en-US" dirty="0" err="1"/>
                        <a:t>．</a:t>
                      </a:r>
                      <a:r>
                        <a:rPr kumimoji="1" lang="ja-JP" altLang="en-US" dirty="0"/>
                        <a:t>マイナポイント申込者数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</a:rPr>
                        <a:t>２１，８８８，６０８人</a:t>
                      </a:r>
                      <a:endParaRPr kumimoji="1" lang="en-US" altLang="ja-JP" sz="2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（９６．５％）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数値は</a:t>
                      </a:r>
                      <a:r>
                        <a:rPr kumimoji="1" lang="zh-TW" altLang="en-US" sz="2000" dirty="0">
                          <a:solidFill>
                            <a:schemeClr val="tx1"/>
                          </a:solidFill>
                        </a:rPr>
                        <a:t>８月１２日現在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内は予約者数における割合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655042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C940FE-7FBE-4589-B03D-21C1F3E378CE}"/>
              </a:ext>
            </a:extLst>
          </p:cNvPr>
          <p:cNvSpPr txBox="1"/>
          <p:nvPr/>
        </p:nvSpPr>
        <p:spPr>
          <a:xfrm>
            <a:off x="6709954" y="800848"/>
            <a:ext cx="3043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令和３年</a:t>
            </a:r>
            <a:r>
              <a:rPr lang="zh-TW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８月</a:t>
            </a:r>
            <a:r>
              <a:rPr lang="ja-JP" altLang="en-US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１２</a:t>
            </a:r>
            <a:r>
              <a:rPr lang="zh-TW" altLang="en-US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zh-TW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8397393"/>
      </p:ext>
    </p:extLst>
  </p:cSld>
  <p:clrMapOvr>
    <a:masterClrMapping/>
  </p:clrMapOvr>
</p:sld>
</file>

<file path=ppt/theme/theme1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2968</TotalTime>
  <Words>142</Words>
  <Application>Microsoft Office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ＭＳ ゴシック</vt:lpstr>
      <vt:lpstr>新細明體</vt:lpstr>
      <vt:lpstr>Arial</vt:lpstr>
      <vt:lpstr>Calibri</vt:lpstr>
      <vt:lpstr>1_デザインの設定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地域力創造グループの施策等について③</dc:title>
  <dc:creator>Administrator</dc:creator>
  <cp:lastModifiedBy>中野　航平(016092)</cp:lastModifiedBy>
  <cp:revision>466</cp:revision>
  <cp:lastPrinted>2020-04-20T04:32:44Z</cp:lastPrinted>
  <dcterms:created xsi:type="dcterms:W3CDTF">2019-01-17T07:34:35Z</dcterms:created>
  <dcterms:modified xsi:type="dcterms:W3CDTF">2021-08-15T23:48:52Z</dcterms:modified>
</cp:coreProperties>
</file>